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9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8A34-9813-4DA1-AD30-4B63570F7E02}" type="datetimeFigureOut">
              <a:rPr lang="hr-HR" smtClean="0"/>
              <a:pPr/>
              <a:t>03.02.2011.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5959-3AD1-44B4-8A82-E44DC5B5D8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8A34-9813-4DA1-AD30-4B63570F7E02}" type="datetimeFigureOut">
              <a:rPr lang="hr-HR" smtClean="0"/>
              <a:pPr/>
              <a:t>03.02.2011.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5959-3AD1-44B4-8A82-E44DC5B5D8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8A34-9813-4DA1-AD30-4B63570F7E02}" type="datetimeFigureOut">
              <a:rPr lang="hr-HR" smtClean="0"/>
              <a:pPr/>
              <a:t>03.02.2011.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5959-3AD1-44B4-8A82-E44DC5B5D8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8A34-9813-4DA1-AD30-4B63570F7E02}" type="datetimeFigureOut">
              <a:rPr lang="hr-HR" smtClean="0"/>
              <a:pPr/>
              <a:t>03.02.2011.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5959-3AD1-44B4-8A82-E44DC5B5D8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8A34-9813-4DA1-AD30-4B63570F7E02}" type="datetimeFigureOut">
              <a:rPr lang="hr-HR" smtClean="0"/>
              <a:pPr/>
              <a:t>03.02.2011.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5959-3AD1-44B4-8A82-E44DC5B5D8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8A34-9813-4DA1-AD30-4B63570F7E02}" type="datetimeFigureOut">
              <a:rPr lang="hr-HR" smtClean="0"/>
              <a:pPr/>
              <a:t>03.02.2011.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5959-3AD1-44B4-8A82-E44DC5B5D8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8A34-9813-4DA1-AD30-4B63570F7E02}" type="datetimeFigureOut">
              <a:rPr lang="hr-HR" smtClean="0"/>
              <a:pPr/>
              <a:t>03.02.2011.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5959-3AD1-44B4-8A82-E44DC5B5D8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8A34-9813-4DA1-AD30-4B63570F7E02}" type="datetimeFigureOut">
              <a:rPr lang="hr-HR" smtClean="0"/>
              <a:pPr/>
              <a:t>03.02.2011.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5959-3AD1-44B4-8A82-E44DC5B5D8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8A34-9813-4DA1-AD30-4B63570F7E02}" type="datetimeFigureOut">
              <a:rPr lang="hr-HR" smtClean="0"/>
              <a:pPr/>
              <a:t>03.02.2011.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5959-3AD1-44B4-8A82-E44DC5B5D8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8A34-9813-4DA1-AD30-4B63570F7E02}" type="datetimeFigureOut">
              <a:rPr lang="hr-HR" smtClean="0"/>
              <a:pPr/>
              <a:t>03.02.2011.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5959-3AD1-44B4-8A82-E44DC5B5D8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C8A34-9813-4DA1-AD30-4B63570F7E02}" type="datetimeFigureOut">
              <a:rPr lang="hr-HR" smtClean="0"/>
              <a:pPr/>
              <a:t>03.02.2011.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05959-3AD1-44B4-8A82-E44DC5B5D80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C8A34-9813-4DA1-AD30-4B63570F7E02}" type="datetimeFigureOut">
              <a:rPr lang="hr-HR" smtClean="0"/>
              <a:pPr/>
              <a:t>03.02.2011.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05959-3AD1-44B4-8A82-E44DC5B5D80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n-um.com/files/images/Droga.preview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948219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Štetnost droga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2"/>
                </a:solidFill>
              </a:rPr>
              <a:t>Valentino </a:t>
            </a:r>
            <a:r>
              <a:rPr lang="hr-HR" dirty="0" err="1" smtClean="0">
                <a:solidFill>
                  <a:schemeClr val="bg2"/>
                </a:solidFill>
              </a:rPr>
              <a:t>Mrazović</a:t>
            </a:r>
            <a:r>
              <a:rPr lang="hr-HR" dirty="0" smtClean="0">
                <a:solidFill>
                  <a:schemeClr val="bg2"/>
                </a:solidFill>
              </a:rPr>
              <a:t>, Marin </a:t>
            </a:r>
            <a:r>
              <a:rPr lang="hr-HR" dirty="0" smtClean="0">
                <a:solidFill>
                  <a:schemeClr val="bg2"/>
                </a:solidFill>
              </a:rPr>
              <a:t>Petak,Tomislav Maček</a:t>
            </a:r>
            <a:endParaRPr lang="hr-HR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  Posebno je interesantna njihova uloga u Drugom svjetskom ratu, kad su se dijelili vojnicima britanskih, njemačkih i japanskih formacija. U američkoj vojsci korišteni su tijekom Korejskog i Vijetnamskog rata.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057info.hr/images/vijesti/orginal/kokain_1233422526.jpg"/>
          <p:cNvPicPr>
            <a:picLocks noChangeAspect="1" noChangeArrowheads="1"/>
          </p:cNvPicPr>
          <p:nvPr/>
        </p:nvPicPr>
        <p:blipFill>
          <a:blip r:embed="rId2" cstate="print">
            <a:lum brigh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Kokain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r-HR" dirty="0" smtClean="0"/>
              <a:t>    </a:t>
            </a:r>
            <a:r>
              <a:rPr lang="hr-HR" dirty="0" err="1" smtClean="0"/>
              <a:t>Cocain</a:t>
            </a:r>
            <a:r>
              <a:rPr lang="hr-HR" dirty="0" smtClean="0"/>
              <a:t> </a:t>
            </a:r>
            <a:r>
              <a:rPr lang="hr-HR" dirty="0"/>
              <a:t>pod uličnim imenima; snješko, bijelo, </a:t>
            </a:r>
            <a:r>
              <a:rPr lang="hr-HR" dirty="0" err="1"/>
              <a:t>lajna</a:t>
            </a:r>
            <a:r>
              <a:rPr lang="hr-HR" dirty="0"/>
              <a:t>, koka, </a:t>
            </a:r>
            <a:r>
              <a:rPr lang="hr-HR" dirty="0" err="1"/>
              <a:t>cadillac</a:t>
            </a:r>
            <a:r>
              <a:rPr lang="hr-HR" dirty="0"/>
              <a:t>, i </a:t>
            </a:r>
            <a:r>
              <a:rPr lang="hr-HR" dirty="0" err="1"/>
              <a:t>dr..</a:t>
            </a:r>
            <a:r>
              <a:rPr lang="hr-HR" dirty="0"/>
              <a:t>. teška je droga (</a:t>
            </a:r>
            <a:r>
              <a:rPr lang="hr-HR" dirty="0" err="1"/>
              <a:t>hard</a:t>
            </a:r>
            <a:r>
              <a:rPr lang="hr-HR" dirty="0"/>
              <a:t> drug) i pripada jakim stimulatorima. Nekada je to bila droga uskog kruga elite, zbog svoje skupoće i kratkog trajanja (</a:t>
            </a:r>
            <a:r>
              <a:rPr lang="hr-HR" dirty="0" err="1"/>
              <a:t>cca</a:t>
            </a:r>
            <a:r>
              <a:rPr lang="hr-HR" dirty="0"/>
              <a:t> najviše 1 sat), ali danas je raširena u svim slojevima. U Hrvatskoj se aktualna cijena bijelog praha </a:t>
            </a:r>
            <a:r>
              <a:rPr lang="hr-HR" dirty="0" err="1"/>
              <a:t>cocaina</a:t>
            </a:r>
            <a:r>
              <a:rPr lang="hr-HR" dirty="0"/>
              <a:t>, bila do nedavno </a:t>
            </a:r>
            <a:r>
              <a:rPr lang="hr-HR" dirty="0" err="1"/>
              <a:t>izmedu</a:t>
            </a:r>
            <a:r>
              <a:rPr lang="hr-HR" dirty="0"/>
              <a:t> 500 i 600 kuna po gramu. Za one bogatije, kvalitetniji i čistiji </a:t>
            </a:r>
            <a:r>
              <a:rPr lang="hr-HR" dirty="0" err="1"/>
              <a:t>cocain</a:t>
            </a:r>
            <a:r>
              <a:rPr lang="hr-HR" dirty="0"/>
              <a:t>, stajao je više, i do 900 kuna po gramu. No, 2006. godine </a:t>
            </a:r>
            <a:r>
              <a:rPr lang="hr-HR" dirty="0" err="1"/>
              <a:t>cocainu</a:t>
            </a:r>
            <a:r>
              <a:rPr lang="hr-HR" dirty="0"/>
              <a:t> cijena </a:t>
            </a:r>
            <a:r>
              <a:rPr lang="hr-HR" dirty="0" err="1"/>
              <a:t>pada.Raste</a:t>
            </a:r>
            <a:r>
              <a:rPr lang="hr-HR" dirty="0"/>
              <a:t> ponuda i potrošnja.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drugnet.net/resources/gallery_photo/heroin115.jpg"/>
          <p:cNvPicPr>
            <a:picLocks noChangeAspect="1" noChangeArrowheads="1"/>
          </p:cNvPicPr>
          <p:nvPr/>
        </p:nvPicPr>
        <p:blipFill>
          <a:blip r:embed="rId2" cstate="print">
            <a:lum bright="33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Heroin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dirty="0" smtClean="0"/>
              <a:t>      </a:t>
            </a:r>
            <a:r>
              <a:rPr lang="vi-VN" dirty="0" smtClean="0"/>
              <a:t>Heroin</a:t>
            </a:r>
            <a:r>
              <a:rPr lang="vi-VN" dirty="0"/>
              <a:t>, prljavo, zlatna prašina, ključ je ''heroinskog carstva'', U pokušaju da bar malo odškrinemo vrata istine o tom narkotiku jačem od svakog osjećaja pa i od najjačeg - od ljubavi, krenut ćemo s temeljnim,''tehničkim'' podacima:</a:t>
            </a:r>
            <a:br>
              <a:rPr lang="vi-VN" dirty="0"/>
            </a:br>
            <a:r>
              <a:rPr lang="vi-VN" dirty="0"/>
              <a:t>Heroin, (horse, žuto, smede, pis, piz, šut, smack, skag, junk, i dr...) polusintetski narkotik, znatno je teže proizvesti nego cocain.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0.gstatic.com/images?q=tbn:ANd9GcRRPeHoei60y76eTw9Mb7VBemtgxYk5BK0d4h-7aGukjP18FLC8&amp;t=1"/>
          <p:cNvPicPr>
            <a:picLocks noChangeAspect="1" noChangeArrowheads="1"/>
          </p:cNvPicPr>
          <p:nvPr/>
        </p:nvPicPr>
        <p:blipFill>
          <a:blip r:embed="rId2" cstate="print">
            <a:lum bright="-54000"/>
          </a:blip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Zaključak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hr-HR" dirty="0" smtClean="0">
                <a:solidFill>
                  <a:schemeClr val="bg1"/>
                </a:solidFill>
              </a:rPr>
              <a:t>    </a:t>
            </a:r>
            <a:r>
              <a:rPr lang="hr-HR" sz="5400" dirty="0" smtClean="0">
                <a:solidFill>
                  <a:schemeClr val="bg1"/>
                </a:solidFill>
              </a:rPr>
              <a:t>Ovim putem vas upozoravamo da su droge štetne i da ih se ne smije koristiti jer </a:t>
            </a:r>
            <a:r>
              <a:rPr lang="hr-HR" sz="5400" dirty="0" smtClean="0">
                <a:solidFill>
                  <a:schemeClr val="bg1"/>
                </a:solidFill>
              </a:rPr>
              <a:t>utječu </a:t>
            </a:r>
            <a:r>
              <a:rPr lang="hr-HR" sz="5400" dirty="0" smtClean="0">
                <a:solidFill>
                  <a:schemeClr val="bg1"/>
                </a:solidFill>
              </a:rPr>
              <a:t>na </a:t>
            </a:r>
            <a:r>
              <a:rPr lang="hr-HR" sz="5400" dirty="0" smtClean="0">
                <a:solidFill>
                  <a:schemeClr val="bg1"/>
                </a:solidFill>
              </a:rPr>
              <a:t>zdravlje!!!</a:t>
            </a:r>
            <a:endParaRPr lang="hr-HR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Izvori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hr.wikipedia.org</a:t>
            </a:r>
          </a:p>
          <a:p>
            <a:pPr>
              <a:buNone/>
            </a:pPr>
            <a:r>
              <a:rPr lang="hr-HR" dirty="0" smtClean="0"/>
              <a:t>www.droge.hr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upload.wikimedia.org/wikipedia/commons/6/64/Pyschoactive_Drugs.jpg"/>
          <p:cNvPicPr>
            <a:picLocks noChangeAspect="1" noChangeArrowheads="1"/>
          </p:cNvPicPr>
          <p:nvPr/>
        </p:nvPicPr>
        <p:blipFill>
          <a:blip r:embed="rId2" cstate="print">
            <a:lum bright="-39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Sadržaj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1.slajd                Naslovnica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2.slajd                Sadržaj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3.slajd                Psihoaktivne droge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4.slajd                Vrste droga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5.slajd                Marihuana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6.slajd                Marihuana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7.slajd                Hašiš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8.slajd                Ecstasy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9.slajd                Speed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10.slajd              Speed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11.slajd              Kokain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12.slajd              Heroin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13.slajd              Heroin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14.slajd              Zaključak</a:t>
            </a:r>
          </a:p>
          <a:p>
            <a:r>
              <a:rPr lang="hr-HR" smtClean="0">
                <a:solidFill>
                  <a:schemeClr val="bg1"/>
                </a:solidFill>
              </a:rPr>
              <a:t>15.slajd              Izvori</a:t>
            </a:r>
            <a:endParaRPr lang="hr-H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hr-HR" b="1" dirty="0"/>
              <a:t>Psihoaktivne droge</a:t>
            </a:r>
            <a:r>
              <a:rPr lang="hr-HR" dirty="0"/>
              <a:t> ili </a:t>
            </a:r>
            <a:r>
              <a:rPr lang="hr-HR" b="1" dirty="0"/>
              <a:t>psihotropne supstance</a:t>
            </a:r>
            <a:r>
              <a:rPr lang="hr-HR" dirty="0"/>
              <a:t> (često nazivani i narkotici) su kemijske tvari, izrazitog fiziološkog učinka, koje </a:t>
            </a:r>
            <a:r>
              <a:rPr lang="hr-HR" dirty="0" smtClean="0"/>
              <a:t>mijenjaju moždanu</a:t>
            </a:r>
            <a:r>
              <a:rPr lang="hr-HR" dirty="0"/>
              <a:t> funkciju, što rezultira </a:t>
            </a:r>
            <a:r>
              <a:rPr lang="hr-HR" dirty="0" smtClean="0"/>
              <a:t> </a:t>
            </a:r>
            <a:r>
              <a:rPr lang="hr-HR" dirty="0"/>
              <a:t>privremenom promjenom percepcije, raspoloženja, svijesti ili ponašanja. Ovakve droge se često koriste </a:t>
            </a:r>
            <a:r>
              <a:rPr lang="hr-HR" dirty="0" smtClean="0"/>
              <a:t>u rekreativnoj </a:t>
            </a:r>
            <a:r>
              <a:rPr lang="hr-HR" dirty="0"/>
              <a:t>uporabi i kao poticaj u spiritualne svrhe, kao i lijek, posebice u liječenju neuroloških i psihičkih bolesti.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znanje.org/i/i20/00iv05/00iv0504/vrste_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Vrste droga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Postoje različite vrste droga:</a:t>
            </a:r>
          </a:p>
          <a:p>
            <a:r>
              <a:rPr lang="hr-HR" dirty="0" smtClean="0"/>
              <a:t>Marihuana</a:t>
            </a:r>
          </a:p>
          <a:p>
            <a:r>
              <a:rPr lang="hr-HR" dirty="0" smtClean="0"/>
              <a:t>Hašiš</a:t>
            </a:r>
          </a:p>
          <a:p>
            <a:r>
              <a:rPr lang="hr-HR" dirty="0" smtClean="0"/>
              <a:t>Ecstasy</a:t>
            </a:r>
          </a:p>
          <a:p>
            <a:r>
              <a:rPr lang="hr-HR" dirty="0" smtClean="0"/>
              <a:t>Speed</a:t>
            </a:r>
          </a:p>
          <a:p>
            <a:r>
              <a:rPr lang="hr-HR" dirty="0" smtClean="0"/>
              <a:t>Kokain</a:t>
            </a:r>
          </a:p>
          <a:p>
            <a:r>
              <a:rPr lang="hr-HR" dirty="0" smtClean="0"/>
              <a:t>Heroin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…. i tako dalje ….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regionalexpress.hr/images/uploads/marihuana_ilustracija.jpg"/>
          <p:cNvPicPr>
            <a:picLocks noChangeAspect="1" noChangeArrowheads="1"/>
          </p:cNvPicPr>
          <p:nvPr/>
        </p:nvPicPr>
        <p:blipFill>
          <a:blip r:embed="rId2" cstate="print">
            <a:lum bright="-19000"/>
          </a:blip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Marihuana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dirty="0" smtClean="0"/>
              <a:t>    </a:t>
            </a:r>
            <a:r>
              <a:rPr lang="hr-HR" dirty="0" smtClean="0">
                <a:solidFill>
                  <a:schemeClr val="bg1"/>
                </a:solidFill>
              </a:rPr>
              <a:t>Kod </a:t>
            </a:r>
            <a:r>
              <a:rPr lang="hr-HR" dirty="0">
                <a:solidFill>
                  <a:schemeClr val="bg1"/>
                </a:solidFill>
              </a:rPr>
              <a:t>nas se ova biljka šiljastih listova naziva konoplja, latinski joj </a:t>
            </a:r>
            <a:r>
              <a:rPr lang="hr-HR" dirty="0" smtClean="0">
                <a:solidFill>
                  <a:schemeClr val="bg1"/>
                </a:solidFill>
              </a:rPr>
              <a:t>je naziv</a:t>
            </a:r>
            <a:r>
              <a:rPr lang="hr-HR" dirty="0">
                <a:solidFill>
                  <a:schemeClr val="bg1"/>
                </a:solidFill>
              </a:rPr>
              <a:t>, Cannabis </a:t>
            </a:r>
            <a:r>
              <a:rPr lang="hr-HR" dirty="0" err="1">
                <a:solidFill>
                  <a:schemeClr val="bg1"/>
                </a:solidFill>
              </a:rPr>
              <a:t>sativa</a:t>
            </a:r>
            <a:r>
              <a:rPr lang="hr-HR" dirty="0">
                <a:solidFill>
                  <a:schemeClr val="bg1"/>
                </a:solidFill>
              </a:rPr>
              <a:t>, a najpoznatija je pod imenom marihuana (dolazi od portugalskog </a:t>
            </a:r>
            <a:r>
              <a:rPr lang="hr-HR" dirty="0" err="1">
                <a:solidFill>
                  <a:schemeClr val="bg1"/>
                </a:solidFill>
              </a:rPr>
              <a:t>maraguango</a:t>
            </a:r>
            <a:r>
              <a:rPr lang="hr-HR" dirty="0">
                <a:solidFill>
                  <a:schemeClr val="bg1"/>
                </a:solidFill>
              </a:rPr>
              <a:t>, što označava omamljujuću biljku). Ima još mnoštvo imena: žiža, trava, mara, marica, </a:t>
            </a:r>
            <a:r>
              <a:rPr lang="hr-HR" dirty="0" err="1">
                <a:solidFill>
                  <a:schemeClr val="bg1"/>
                </a:solidFill>
              </a:rPr>
              <a:t>joint</a:t>
            </a:r>
            <a:r>
              <a:rPr lang="hr-HR" dirty="0">
                <a:solidFill>
                  <a:schemeClr val="bg1"/>
                </a:solidFill>
              </a:rPr>
              <a:t>, grass, </a:t>
            </a:r>
            <a:r>
              <a:rPr lang="hr-HR" dirty="0" err="1">
                <a:solidFill>
                  <a:schemeClr val="bg1"/>
                </a:solidFill>
              </a:rPr>
              <a:t>smoke</a:t>
            </a:r>
            <a:r>
              <a:rPr lang="hr-HR" dirty="0">
                <a:solidFill>
                  <a:schemeClr val="bg1"/>
                </a:solidFill>
              </a:rPr>
              <a:t>, </a:t>
            </a:r>
            <a:r>
              <a:rPr lang="hr-HR" dirty="0" err="1">
                <a:solidFill>
                  <a:schemeClr val="bg1"/>
                </a:solidFill>
              </a:rPr>
              <a:t>pot</a:t>
            </a:r>
            <a:r>
              <a:rPr lang="hr-HR" dirty="0">
                <a:solidFill>
                  <a:schemeClr val="bg1"/>
                </a:solidFill>
              </a:rPr>
              <a:t>, </a:t>
            </a:r>
            <a:r>
              <a:rPr lang="hr-HR" dirty="0" err="1">
                <a:solidFill>
                  <a:schemeClr val="bg1"/>
                </a:solidFill>
              </a:rPr>
              <a:t>mez</a:t>
            </a:r>
            <a:r>
              <a:rPr lang="hr-HR" dirty="0">
                <a:solidFill>
                  <a:schemeClr val="bg1"/>
                </a:solidFill>
              </a:rPr>
              <a:t>, boo </a:t>
            </a:r>
            <a:r>
              <a:rPr lang="hr-HR" dirty="0" err="1">
                <a:solidFill>
                  <a:schemeClr val="bg1"/>
                </a:solidFill>
              </a:rPr>
              <a:t>ya</a:t>
            </a:r>
            <a:r>
              <a:rPr lang="hr-HR" dirty="0">
                <a:solidFill>
                  <a:schemeClr val="bg1"/>
                </a:solidFill>
              </a:rPr>
              <a:t>, </a:t>
            </a:r>
            <a:r>
              <a:rPr lang="hr-HR" dirty="0" err="1">
                <a:solidFill>
                  <a:schemeClr val="bg1"/>
                </a:solidFill>
              </a:rPr>
              <a:t>doobie</a:t>
            </a:r>
            <a:r>
              <a:rPr lang="hr-HR" dirty="0">
                <a:solidFill>
                  <a:schemeClr val="bg1"/>
                </a:solidFill>
              </a:rPr>
              <a:t>, </a:t>
            </a:r>
            <a:r>
              <a:rPr lang="hr-HR" dirty="0" err="1">
                <a:solidFill>
                  <a:schemeClr val="bg1"/>
                </a:solidFill>
              </a:rPr>
              <a:t>herb</a:t>
            </a:r>
            <a:r>
              <a:rPr lang="hr-HR" dirty="0">
                <a:solidFill>
                  <a:schemeClr val="bg1"/>
                </a:solidFill>
              </a:rPr>
              <a:t>, </a:t>
            </a:r>
            <a:r>
              <a:rPr lang="hr-HR" dirty="0" err="1">
                <a:solidFill>
                  <a:schemeClr val="bg1"/>
                </a:solidFill>
              </a:rPr>
              <a:t>Mary</a:t>
            </a:r>
            <a:r>
              <a:rPr lang="hr-HR" dirty="0">
                <a:solidFill>
                  <a:schemeClr val="bg1"/>
                </a:solidFill>
              </a:rPr>
              <a:t> Jane, </a:t>
            </a:r>
            <a:r>
              <a:rPr lang="hr-HR" dirty="0" err="1">
                <a:solidFill>
                  <a:schemeClr val="bg1"/>
                </a:solidFill>
              </a:rPr>
              <a:t>mjuta</a:t>
            </a:r>
            <a:r>
              <a:rPr lang="hr-HR" dirty="0">
                <a:solidFill>
                  <a:schemeClr val="bg1"/>
                </a:solidFill>
              </a:rPr>
              <a:t>, pod, </a:t>
            </a:r>
            <a:r>
              <a:rPr lang="hr-HR" dirty="0" err="1">
                <a:solidFill>
                  <a:schemeClr val="bg1"/>
                </a:solidFill>
              </a:rPr>
              <a:t>beng..</a:t>
            </a:r>
            <a:r>
              <a:rPr lang="hr-HR" dirty="0">
                <a:solidFill>
                  <a:schemeClr val="bg1"/>
                </a:solidFill>
              </a:rPr>
              <a:t>. Često je nazivaju indijska konoplja (Cannabis </a:t>
            </a:r>
            <a:r>
              <a:rPr lang="hr-HR" dirty="0" err="1">
                <a:solidFill>
                  <a:schemeClr val="bg1"/>
                </a:solidFill>
              </a:rPr>
              <a:t>sativa</a:t>
            </a:r>
            <a:r>
              <a:rPr lang="hr-HR" dirty="0">
                <a:solidFill>
                  <a:schemeClr val="bg1"/>
                </a:solidFill>
              </a:rPr>
              <a:t> </a:t>
            </a:r>
            <a:r>
              <a:rPr lang="hr-HR" dirty="0" err="1">
                <a:solidFill>
                  <a:schemeClr val="bg1"/>
                </a:solidFill>
              </a:rPr>
              <a:t>indica</a:t>
            </a:r>
            <a:r>
              <a:rPr lang="hr-HR" dirty="0">
                <a:solidFill>
                  <a:schemeClr val="bg1"/>
                </a:solidFill>
              </a:rPr>
              <a:t>), što je kriv naziv ukoliko ta konoplja zaista nije uvezena iz Indije.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Naime, </a:t>
            </a:r>
            <a:r>
              <a:rPr lang="hr-HR" dirty="0" err="1" smtClean="0"/>
              <a:t>indica</a:t>
            </a:r>
            <a:r>
              <a:rPr lang="hr-HR" dirty="0" smtClean="0"/>
              <a:t> označava u ovom slučaju regiju (Indiju) u kojoj se konoplja uzgaja, pa bi na primjer, konoplja uzgojena u Hrvatskoj imala puni latinski naziv, Cannabis </a:t>
            </a:r>
            <a:r>
              <a:rPr lang="hr-HR" dirty="0" err="1" smtClean="0"/>
              <a:t>sativa</a:t>
            </a:r>
            <a:r>
              <a:rPr lang="hr-HR" dirty="0" smtClean="0"/>
              <a:t> </a:t>
            </a:r>
            <a:r>
              <a:rPr lang="hr-HR" dirty="0" err="1" smtClean="0"/>
              <a:t>croatica</a:t>
            </a:r>
            <a:r>
              <a:rPr lang="hr-HR" dirty="0" smtClean="0"/>
              <a:t>. O regiji u kojoj se uzgaja ovisi i postotak psihoaktivne supstance, na primjer, konoplja uzgojena u Libanonu, Južnoj Africi i Panami znatno je slabija od one iz Maroka i </a:t>
            </a:r>
            <a:r>
              <a:rPr lang="hr-HR" dirty="0" smtClean="0">
                <a:solidFill>
                  <a:schemeClr val="bg1"/>
                </a:solidFill>
              </a:rPr>
              <a:t>Egipta. 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dalje.com/slike/slike_3/r1/g2009/m04/y200506569997249.jpg"/>
          <p:cNvPicPr>
            <a:picLocks noChangeAspect="1" noChangeArrowheads="1"/>
          </p:cNvPicPr>
          <p:nvPr/>
        </p:nvPicPr>
        <p:blipFill>
          <a:blip r:embed="rId2" cstate="print">
            <a:lum bright="33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Hašiš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hr-HR" dirty="0" smtClean="0"/>
              <a:t>      </a:t>
            </a:r>
            <a:r>
              <a:rPr lang="vi-VN" dirty="0" smtClean="0"/>
              <a:t>Hašiš </a:t>
            </a:r>
            <a:r>
              <a:rPr lang="vi-VN" dirty="0"/>
              <a:t>(haš, šit,) uglavnom je samo mehanički izdvojena smola konoplje i oko deset puta je jači, no to zavisi od kvalitete. Umjetno odgojena marihuana pod halogenim svjetlom, može biti jača od hašiša slabe kvalitete. Hašiš nije previše čest u upotrebi kod nas. Boje je zelene, smeđe, pa i crne. Za proizvodnju jednog kilograma hašiša potrebno je preko 280 kilograma marihuane. Najbolji i najskuplji je nepalski hašiš (momia ili churrus). Hašiš se prodaje u oblicima kugli, ploča ili pogača raznih dimenzija.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hometestingblog.testcountry.com/wp-content/uploads/2010/07/ecstasy.jpg"/>
          <p:cNvPicPr>
            <a:picLocks noChangeAspect="1" noChangeArrowheads="1"/>
          </p:cNvPicPr>
          <p:nvPr/>
        </p:nvPicPr>
        <p:blipFill>
          <a:blip r:embed="rId2" cstate="print">
            <a:lum bright="19000"/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Ecstasy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r-HR" dirty="0" smtClean="0"/>
              <a:t>    </a:t>
            </a:r>
            <a:r>
              <a:rPr lang="vi-VN" dirty="0" smtClean="0"/>
              <a:t>Ecstasy </a:t>
            </a:r>
            <a:r>
              <a:rPr lang="vi-VN" dirty="0"/>
              <a:t>(bombon, bonkasa, ex) po upotrebi najnovija je droga u skupini amfetaminskih halucinogena. Njegova glavna supstanca, MDMA otkrivena je u Njemačkoj 1913. godine, a 1914. patentirala ga je jedna farmaceutska kompanija kao lijek za smanjivanje apetita. Međutim, zbog svojih negativnih učinaka MDMA nikada nije plasirana na tržište. Sredinom 70-tih godina ponovno je ta supstanca aktualna i neki terapeuti u SAD koriste MDMA u psihijatrijskom liječenju, u oslobađanju od straha i tjeskoba, te u provođenju bračne terapije.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untwist-your-thinking.com/images/755950_91950598.jpg"/>
          <p:cNvPicPr>
            <a:picLocks noChangeAspect="1" noChangeArrowheads="1"/>
          </p:cNvPicPr>
          <p:nvPr/>
        </p:nvPicPr>
        <p:blipFill>
          <a:blip r:embed="rId2" cstate="print">
            <a:lum bright="9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Speed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    Speed </a:t>
            </a:r>
            <a:r>
              <a:rPr lang="hr-HR" dirty="0"/>
              <a:t>(brzina) ulični je naziv za prilično širok spektar kemijske obitelji</a:t>
            </a:r>
            <a:br>
              <a:rPr lang="hr-HR" dirty="0"/>
            </a:br>
            <a:r>
              <a:rPr lang="hr-HR" dirty="0" err="1"/>
              <a:t>metamfetamina</a:t>
            </a:r>
            <a:r>
              <a:rPr lang="hr-HR" dirty="0"/>
              <a:t>. Ulična imena, još su </a:t>
            </a:r>
            <a:r>
              <a:rPr lang="hr-HR" dirty="0" err="1"/>
              <a:t>meth</a:t>
            </a:r>
            <a:r>
              <a:rPr lang="hr-HR" dirty="0"/>
              <a:t> i </a:t>
            </a:r>
            <a:r>
              <a:rPr lang="hr-HR" dirty="0" err="1"/>
              <a:t>chalk</a:t>
            </a:r>
            <a:r>
              <a:rPr lang="hr-HR" dirty="0"/>
              <a:t>. Učinci su, na centralni nervni sistem, jači nego kod amfetamina. Dugo su se ovi spojevi upotrebljavali kao legalni lijekovi za smanjivanje tjelesne težine, prehlade, astmu, migrene, </a:t>
            </a:r>
            <a:r>
              <a:rPr lang="hr-HR" dirty="0" smtClean="0"/>
              <a:t>epilepsiju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655</Words>
  <Application>Microsoft Office PowerPoint</Application>
  <PresentationFormat>Prikaz na zaslonu (4:3)</PresentationFormat>
  <Paragraphs>47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Office tema</vt:lpstr>
      <vt:lpstr>Štetnost droga</vt:lpstr>
      <vt:lpstr>Sadržaj</vt:lpstr>
      <vt:lpstr>Slajd 3</vt:lpstr>
      <vt:lpstr>Vrste droga </vt:lpstr>
      <vt:lpstr>Marihuana</vt:lpstr>
      <vt:lpstr>Slajd 6</vt:lpstr>
      <vt:lpstr>Hašiš</vt:lpstr>
      <vt:lpstr>Ecstasy</vt:lpstr>
      <vt:lpstr>Speed</vt:lpstr>
      <vt:lpstr>Slajd 10</vt:lpstr>
      <vt:lpstr>Kokain</vt:lpstr>
      <vt:lpstr>Heroin</vt:lpstr>
      <vt:lpstr>Zaključak</vt:lpstr>
      <vt:lpstr>Izvori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Štetnost droga</dc:title>
  <dc:creator>Ucenici</dc:creator>
  <cp:lastModifiedBy>Marina</cp:lastModifiedBy>
  <cp:revision>7</cp:revision>
  <dcterms:created xsi:type="dcterms:W3CDTF">2011-01-26T11:43:33Z</dcterms:created>
  <dcterms:modified xsi:type="dcterms:W3CDTF">2011-02-03T13:00:41Z</dcterms:modified>
</cp:coreProperties>
</file>