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3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B2017-DB37-477F-B3EC-E30019737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DAC50B-7B52-41AC-9660-F31D48876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C53D37-EA6A-4981-9120-3FFB119A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4A1E1F-C9AC-4361-96A2-CDECFF5C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E142C0-EE82-42CA-B1CC-6CDDDE98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8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5BB5DF-99D8-4EE7-A155-D6DCBD81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E4FC61-755E-4759-B270-999B52444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474A20-E021-41E6-B281-991D17F1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B64D6F-9094-475C-8564-41CDA3A1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13CCCA-9C96-4EDA-95C6-B3318F72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89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1D51D19-306D-4936-A2E3-CAC778C29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68A1BC3-0007-4B9F-BAD7-D26BCF45F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F4D779-A34B-495C-B1A7-747610F8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5CEC8C-B01B-49D6-9836-48A66D1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BFA63E-60FC-4821-BFA4-18DEC99A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11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F6EA88-211B-43D2-B13A-4A15DD8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B51D7C-316D-49DD-9B8A-0041BB90C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1071B6-C535-4842-B64D-B9320A61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7CEEB2-A4E0-4CB9-988F-5D35B1D7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2FE086-61C0-48B8-91B7-E1A31C9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8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D1F7FA-1076-46E0-BAFA-FF9E1D59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FE666E8-14F1-4A27-9096-800F88FA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C63022-84CD-43E7-BA3C-CDF2CB51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593075-AEC9-4947-89C8-24C8A45C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587DF1-EA70-4C9F-A03B-A315F034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89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290BAB-2657-4B91-B93F-F4C54B76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E3A6EF-E250-4ECC-9D3E-256768C49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89E9EE7-0E7F-49FE-8DD0-3676B471D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073FB6-6BF1-4BE4-9311-69642A83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3F663C-0C84-4C76-95DF-5958812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ABCE1F-45C2-46C4-BAA5-64EA5370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95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B5C29-DAB7-4D7A-9950-6214D591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645193-9131-47C7-AE7A-3B44FCCEA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0BB6E6-B962-4B19-B060-73E8CE5F7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AD7EBA3-B02D-40DD-BA3B-DBF76AD4D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E5094B3-64B1-416A-88C3-A71EC4604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A49AEDC-9031-4B3E-A867-B059E3FD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E379A9C-E710-4392-AE25-6BD007DD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D044E3E-9ED0-4051-9907-68E879AD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21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4C30D-2659-40D1-9F56-5E773B85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0FCB63D-C2B4-4A67-BEB8-8819F3B2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3B7CA59-ECE4-4EB4-B880-4596A91A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5143F18-BC70-4358-9AA5-BD3FD277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7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2404B21-73DF-4DBA-9662-9B532920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B77EB5A-C634-4E71-9013-9987BC6A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C0B37D1-970F-466C-9AE8-1952FE97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34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0E8F3F-9824-45E9-9028-EEC7074D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8A6C69-25C5-4F98-9F89-87814D5D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56EA70-CCB1-4F79-9F8E-E80834E3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A21AD69-A031-4651-86A3-8B912F1F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6BA81CD-5047-4608-8AB5-1C37DF1F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A1FB1F-F9AE-48CA-BED4-0714BC40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85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932344-EE97-4E8E-80E7-F3899C0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5FE3E34-B248-4233-BA55-47192C4BD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AF2549-BC9E-436F-BA9D-F5EDCCEEF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69B2D17-7D49-40CC-94A7-C11AF8C5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C73268C-0F42-4D3A-8B1A-5A997E13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C6603B-0ED9-4BB5-B5AB-FBC393BB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268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EE1A733-94C6-4439-812C-FF442D2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1BCBE89-7B0D-4601-BCCF-754914EFA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E357E3-FA8F-4832-9089-64F9D500D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AC66-ABFE-48F8-AE22-99788982CAB8}" type="datetimeFigureOut">
              <a:rPr lang="hr-HR" smtClean="0"/>
              <a:t>6.5.2020.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D7B8D2-BF8D-4DD7-AEC0-F6FCC8D47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3105A8-4AA8-45F3-AC61-7DFAB4688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03EC-0ACF-493F-B2C8-B106DB380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74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view10693226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apps.org/view1069381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D5BB7C-2E9E-47FE-AF71-7CE364570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4829"/>
            <a:ext cx="9144000" cy="27851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1">
                <a:alpha val="96000"/>
              </a:schemeClr>
            </a:glow>
            <a:softEdge rad="0"/>
          </a:effectLst>
        </p:spPr>
        <p:txBody>
          <a:bodyPr/>
          <a:lstStyle/>
          <a:p>
            <a:r>
              <a:rPr lang="de-DE" sz="9600" b="1" dirty="0">
                <a:solidFill>
                  <a:srgbClr val="002060"/>
                </a:solidFill>
              </a:rPr>
              <a:t>WOCHENTAGE</a:t>
            </a:r>
            <a:r>
              <a:rPr lang="de-DE" dirty="0"/>
              <a:t/>
            </a:r>
            <a:br>
              <a:rPr lang="de-DE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EA94D0E-FED5-4AB8-B305-112AF5E19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8254"/>
            <a:ext cx="9144000" cy="70252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01600">
              <a:schemeClr val="accent1">
                <a:alpha val="90000"/>
              </a:schemeClr>
            </a:glow>
            <a:softEdge rad="0"/>
          </a:effectLst>
        </p:spPr>
        <p:txBody>
          <a:bodyPr>
            <a:noAutofit/>
          </a:bodyPr>
          <a:lstStyle/>
          <a:p>
            <a:r>
              <a:rPr lang="de-DE" sz="4800" b="1" dirty="0"/>
              <a:t>DANI U TJEDNU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222141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7200" dirty="0"/>
              <a:t>nedjelja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9600" b="1" dirty="0" err="1">
                <a:solidFill>
                  <a:srgbClr val="FF0000"/>
                </a:solidFill>
              </a:rPr>
              <a:t>Sonn</a:t>
            </a:r>
            <a:r>
              <a:rPr lang="hr-HR" sz="9600" b="1" dirty="0" err="1">
                <a:solidFill>
                  <a:srgbClr val="002060"/>
                </a:solidFill>
              </a:rPr>
              <a:t>tag</a:t>
            </a:r>
            <a:endParaRPr lang="hr-HR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6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6000" dirty="0"/>
              <a:t>Subota i nedjelja su </a:t>
            </a:r>
            <a:br>
              <a:rPr lang="hr-HR" sz="6000" dirty="0"/>
            </a:br>
            <a:r>
              <a:rPr lang="hr-HR" sz="6000" dirty="0">
                <a:solidFill>
                  <a:srgbClr val="00B050"/>
                </a:solidFill>
              </a:rPr>
              <a:t>vikend</a:t>
            </a:r>
            <a:r>
              <a:rPr lang="hr-HR" sz="6000" dirty="0"/>
              <a:t>.</a:t>
            </a:r>
            <a:br>
              <a:rPr lang="hr-HR" sz="6000" dirty="0"/>
            </a:br>
            <a:r>
              <a:rPr lang="hr-HR" sz="6000" dirty="0"/>
              <a:t/>
            </a:r>
            <a:br>
              <a:rPr lang="hr-HR" sz="6000" dirty="0"/>
            </a:br>
            <a:r>
              <a:rPr lang="hr-HR" sz="6000" b="1" dirty="0" err="1">
                <a:solidFill>
                  <a:srgbClr val="002060"/>
                </a:solidFill>
              </a:rPr>
              <a:t>Samstag</a:t>
            </a:r>
            <a:r>
              <a:rPr lang="hr-HR" sz="6000" b="1" dirty="0">
                <a:solidFill>
                  <a:srgbClr val="002060"/>
                </a:solidFill>
              </a:rPr>
              <a:t> </a:t>
            </a:r>
            <a:r>
              <a:rPr lang="hr-HR" sz="6000" b="1" dirty="0" err="1">
                <a:solidFill>
                  <a:srgbClr val="002060"/>
                </a:solidFill>
              </a:rPr>
              <a:t>und</a:t>
            </a:r>
            <a:r>
              <a:rPr lang="hr-HR" sz="6000" b="1" dirty="0">
                <a:solidFill>
                  <a:srgbClr val="002060"/>
                </a:solidFill>
              </a:rPr>
              <a:t> </a:t>
            </a:r>
            <a:r>
              <a:rPr lang="hr-HR" sz="6000" b="1" dirty="0" err="1">
                <a:solidFill>
                  <a:srgbClr val="002060"/>
                </a:solidFill>
              </a:rPr>
              <a:t>Sonntag</a:t>
            </a:r>
            <a:r>
              <a:rPr lang="hr-HR" sz="6000" b="1" dirty="0">
                <a:solidFill>
                  <a:srgbClr val="002060"/>
                </a:solidFill>
              </a:rPr>
              <a:t> </a:t>
            </a:r>
            <a:r>
              <a:rPr lang="hr-HR" sz="6000" b="1" dirty="0" err="1">
                <a:solidFill>
                  <a:srgbClr val="002060"/>
                </a:solidFill>
              </a:rPr>
              <a:t>sind</a:t>
            </a:r>
            <a:r>
              <a:rPr lang="hr-HR" sz="6000" b="1" dirty="0">
                <a:solidFill>
                  <a:srgbClr val="002060"/>
                </a:solidFill>
              </a:rPr>
              <a:t> </a:t>
            </a:r>
            <a:br>
              <a:rPr lang="hr-HR" sz="6000" b="1" dirty="0">
                <a:solidFill>
                  <a:srgbClr val="002060"/>
                </a:solidFill>
              </a:rPr>
            </a:br>
            <a:r>
              <a:rPr lang="hr-HR" sz="6000" b="1" dirty="0" err="1">
                <a:solidFill>
                  <a:srgbClr val="00B050"/>
                </a:solidFill>
              </a:rPr>
              <a:t>das</a:t>
            </a:r>
            <a:r>
              <a:rPr lang="hr-HR" sz="6000" b="1" dirty="0">
                <a:solidFill>
                  <a:srgbClr val="00B050"/>
                </a:solidFill>
              </a:rPr>
              <a:t> </a:t>
            </a:r>
            <a:r>
              <a:rPr lang="hr-HR" sz="6000" b="1" dirty="0" err="1">
                <a:solidFill>
                  <a:srgbClr val="00B050"/>
                </a:solidFill>
              </a:rPr>
              <a:t>Wochenende</a:t>
            </a:r>
            <a:r>
              <a:rPr lang="hr-HR" sz="6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80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6600" dirty="0"/>
              <a:t>Koji je danas dan?</a:t>
            </a:r>
            <a:br>
              <a:rPr lang="hr-HR" sz="6600" dirty="0"/>
            </a:br>
            <a:r>
              <a:rPr lang="hr-HR" sz="6600" b="1" dirty="0" err="1">
                <a:solidFill>
                  <a:srgbClr val="002060"/>
                </a:solidFill>
              </a:rPr>
              <a:t>Welcher</a:t>
            </a:r>
            <a:r>
              <a:rPr lang="hr-HR" sz="6600" b="1" dirty="0">
                <a:solidFill>
                  <a:srgbClr val="002060"/>
                </a:solidFill>
              </a:rPr>
              <a:t> Tag </a:t>
            </a:r>
            <a:r>
              <a:rPr lang="hr-HR" sz="6600" b="1" dirty="0" err="1">
                <a:solidFill>
                  <a:srgbClr val="002060"/>
                </a:solidFill>
              </a:rPr>
              <a:t>ist</a:t>
            </a:r>
            <a:r>
              <a:rPr lang="hr-HR" sz="6600" b="1" dirty="0">
                <a:solidFill>
                  <a:srgbClr val="002060"/>
                </a:solidFill>
              </a:rPr>
              <a:t> </a:t>
            </a:r>
            <a:r>
              <a:rPr lang="hr-HR" sz="6600" b="1" dirty="0" err="1">
                <a:solidFill>
                  <a:srgbClr val="002060"/>
                </a:solidFill>
              </a:rPr>
              <a:t>heute</a:t>
            </a:r>
            <a:r>
              <a:rPr lang="hr-HR" sz="6600" b="1" dirty="0">
                <a:solidFill>
                  <a:srgbClr val="002060"/>
                </a:solidFill>
              </a:rPr>
              <a:t>?</a:t>
            </a:r>
            <a:r>
              <a:rPr lang="hr-HR" sz="6600" dirty="0"/>
              <a:t> </a:t>
            </a:r>
            <a:r>
              <a:rPr lang="hr-HR" sz="7200" dirty="0"/>
              <a:t/>
            </a:r>
            <a:br>
              <a:rPr lang="hr-HR" sz="7200" dirty="0"/>
            </a:br>
            <a:endParaRPr lang="hr-HR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6600" dirty="0"/>
              <a:t>Srijeda je.</a:t>
            </a:r>
            <a:br>
              <a:rPr lang="hr-HR" sz="6600" dirty="0"/>
            </a:br>
            <a:r>
              <a:rPr lang="hr-HR" sz="7200" b="1" dirty="0">
                <a:solidFill>
                  <a:srgbClr val="002060"/>
                </a:solidFill>
              </a:rPr>
              <a:t>Es </a:t>
            </a:r>
            <a:r>
              <a:rPr lang="hr-HR" sz="7200" b="1" dirty="0" err="1">
                <a:solidFill>
                  <a:srgbClr val="002060"/>
                </a:solidFill>
              </a:rPr>
              <a:t>ist</a:t>
            </a:r>
            <a:r>
              <a:rPr lang="hr-HR" sz="7200" b="1" dirty="0">
                <a:solidFill>
                  <a:srgbClr val="002060"/>
                </a:solidFill>
              </a:rPr>
              <a:t> </a:t>
            </a:r>
            <a:r>
              <a:rPr lang="hr-HR" sz="7200" b="1" dirty="0" err="1">
                <a:solidFill>
                  <a:srgbClr val="002060"/>
                </a:solidFill>
              </a:rPr>
              <a:t>Mittwoch</a:t>
            </a:r>
            <a:r>
              <a:rPr lang="hr-HR" sz="7200" b="1" dirty="0">
                <a:solidFill>
                  <a:srgbClr val="002060"/>
                </a:solidFill>
              </a:rPr>
              <a:t>.</a:t>
            </a:r>
            <a:r>
              <a:rPr lang="hr-HR" sz="7200" dirty="0"/>
              <a:t> </a:t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6600" dirty="0"/>
              <a:t>Danas je srijeda.</a:t>
            </a:r>
            <a:br>
              <a:rPr lang="hr-HR" sz="6600" dirty="0"/>
            </a:br>
            <a:r>
              <a:rPr lang="hr-HR" sz="6600" b="1" dirty="0" err="1">
                <a:solidFill>
                  <a:srgbClr val="002060"/>
                </a:solidFill>
              </a:rPr>
              <a:t>Heute</a:t>
            </a:r>
            <a:r>
              <a:rPr lang="hr-HR" sz="6600" b="1" dirty="0">
                <a:solidFill>
                  <a:srgbClr val="002060"/>
                </a:solidFill>
              </a:rPr>
              <a:t> </a:t>
            </a:r>
            <a:r>
              <a:rPr lang="hr-HR" sz="6600" b="1" dirty="0" err="1">
                <a:solidFill>
                  <a:srgbClr val="002060"/>
                </a:solidFill>
              </a:rPr>
              <a:t>ist</a:t>
            </a:r>
            <a:r>
              <a:rPr lang="hr-HR" sz="6600" b="1" dirty="0">
                <a:solidFill>
                  <a:srgbClr val="002060"/>
                </a:solidFill>
              </a:rPr>
              <a:t> </a:t>
            </a:r>
            <a:r>
              <a:rPr lang="hr-HR" sz="6600" b="1" dirty="0" err="1">
                <a:solidFill>
                  <a:srgbClr val="002060"/>
                </a:solidFill>
              </a:rPr>
              <a:t>Mittwoch</a:t>
            </a:r>
            <a:r>
              <a:rPr lang="hr-HR" sz="6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5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365123"/>
            <a:ext cx="11006254" cy="6180643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5400" dirty="0">
                <a:solidFill>
                  <a:srgbClr val="FF0000"/>
                </a:solidFill>
              </a:rPr>
              <a:t>Kada</a:t>
            </a:r>
            <a:r>
              <a:rPr lang="hr-HR" sz="5400" dirty="0"/>
              <a:t> počinje škola?</a:t>
            </a:r>
            <a:br>
              <a:rPr lang="hr-HR" sz="5400" dirty="0"/>
            </a:br>
            <a:r>
              <a:rPr lang="de-DE" sz="5400" b="1" dirty="0">
                <a:solidFill>
                  <a:srgbClr val="FF0000"/>
                </a:solidFill>
              </a:rPr>
              <a:t>Wann</a:t>
            </a:r>
            <a:r>
              <a:rPr lang="de-DE" sz="5400" b="1" dirty="0">
                <a:solidFill>
                  <a:srgbClr val="002060"/>
                </a:solidFill>
              </a:rPr>
              <a:t> beginnt die Schule</a:t>
            </a:r>
            <a:r>
              <a:rPr lang="hr-HR" sz="5400" b="1" dirty="0">
                <a:solidFill>
                  <a:srgbClr val="002060"/>
                </a:solidFill>
              </a:rPr>
              <a:t>?</a:t>
            </a:r>
            <a:br>
              <a:rPr lang="hr-HR" sz="5400" b="1" dirty="0">
                <a:solidFill>
                  <a:srgbClr val="002060"/>
                </a:solidFill>
              </a:rPr>
            </a:br>
            <a:r>
              <a:rPr lang="hr-HR" sz="5400" dirty="0"/>
              <a:t/>
            </a:r>
            <a:br>
              <a:rPr lang="hr-HR" sz="5400" dirty="0"/>
            </a:br>
            <a:r>
              <a:rPr lang="hr-HR" sz="5400" dirty="0">
                <a:solidFill>
                  <a:srgbClr val="002060"/>
                </a:solidFill>
              </a:rPr>
              <a:t/>
            </a:r>
            <a:br>
              <a:rPr lang="hr-HR" sz="5400" dirty="0">
                <a:solidFill>
                  <a:srgbClr val="002060"/>
                </a:solidFill>
              </a:rPr>
            </a:br>
            <a:r>
              <a:rPr lang="hr-HR" sz="5400" dirty="0"/>
              <a:t>Škola počinje </a:t>
            </a:r>
            <a:r>
              <a:rPr lang="hr-HR" sz="5400" dirty="0">
                <a:solidFill>
                  <a:srgbClr val="FF0000"/>
                </a:solidFill>
              </a:rPr>
              <a:t>u ponedjeljak</a:t>
            </a:r>
            <a:r>
              <a:rPr lang="hr-HR" sz="5400" dirty="0"/>
              <a:t>.</a:t>
            </a:r>
            <a:br>
              <a:rPr lang="hr-HR" sz="5400" dirty="0"/>
            </a:br>
            <a:r>
              <a:rPr lang="de-DE" sz="5400" b="1" dirty="0">
                <a:solidFill>
                  <a:srgbClr val="002060"/>
                </a:solidFill>
              </a:rPr>
              <a:t>Die Schule beginnt </a:t>
            </a:r>
            <a:r>
              <a:rPr lang="de-DE" sz="5400" b="1" dirty="0">
                <a:solidFill>
                  <a:srgbClr val="FF0000"/>
                </a:solidFill>
              </a:rPr>
              <a:t>am</a:t>
            </a:r>
            <a:r>
              <a:rPr lang="de-DE" sz="5400" b="1" dirty="0">
                <a:solidFill>
                  <a:srgbClr val="002060"/>
                </a:solidFill>
              </a:rPr>
              <a:t> </a:t>
            </a:r>
            <a:r>
              <a:rPr lang="de-DE" sz="5400" b="1" dirty="0">
                <a:solidFill>
                  <a:srgbClr val="FF0000"/>
                </a:solidFill>
              </a:rPr>
              <a:t>Montag</a:t>
            </a:r>
            <a:r>
              <a:rPr lang="hr-HR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96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365123"/>
            <a:ext cx="11006254" cy="6180643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5400" dirty="0"/>
              <a:t>A</a:t>
            </a:r>
            <a:r>
              <a:rPr lang="hr-HR" sz="5400" dirty="0">
                <a:solidFill>
                  <a:srgbClr val="FF0000"/>
                </a:solidFill>
              </a:rPr>
              <a:t> kada</a:t>
            </a:r>
            <a:r>
              <a:rPr lang="hr-HR" sz="5400" dirty="0"/>
              <a:t> završava škola?</a:t>
            </a:r>
            <a:br>
              <a:rPr lang="hr-HR" sz="5400" dirty="0"/>
            </a:br>
            <a:r>
              <a:rPr lang="de-DE" sz="5400" b="1" dirty="0">
                <a:solidFill>
                  <a:srgbClr val="002060"/>
                </a:solidFill>
              </a:rPr>
              <a:t>Und</a:t>
            </a:r>
            <a:r>
              <a:rPr lang="de-DE" sz="5400" b="1" dirty="0">
                <a:solidFill>
                  <a:srgbClr val="FF0000"/>
                </a:solidFill>
              </a:rPr>
              <a:t> wann</a:t>
            </a:r>
            <a:r>
              <a:rPr lang="de-DE" sz="5400" b="1" dirty="0">
                <a:solidFill>
                  <a:srgbClr val="002060"/>
                </a:solidFill>
              </a:rPr>
              <a:t> endet die Schule</a:t>
            </a:r>
            <a:r>
              <a:rPr lang="hr-HR" sz="5400" b="1" dirty="0">
                <a:solidFill>
                  <a:srgbClr val="002060"/>
                </a:solidFill>
              </a:rPr>
              <a:t>?</a:t>
            </a:r>
            <a:br>
              <a:rPr lang="hr-HR" sz="5400" b="1" dirty="0">
                <a:solidFill>
                  <a:srgbClr val="002060"/>
                </a:solidFill>
              </a:rPr>
            </a:br>
            <a:r>
              <a:rPr lang="hr-HR" sz="5400" dirty="0"/>
              <a:t/>
            </a:r>
            <a:br>
              <a:rPr lang="hr-HR" sz="5400" dirty="0"/>
            </a:br>
            <a:r>
              <a:rPr lang="hr-HR" sz="5400" dirty="0">
                <a:solidFill>
                  <a:srgbClr val="002060"/>
                </a:solidFill>
              </a:rPr>
              <a:t/>
            </a:r>
            <a:br>
              <a:rPr lang="hr-HR" sz="5400" dirty="0">
                <a:solidFill>
                  <a:srgbClr val="002060"/>
                </a:solidFill>
              </a:rPr>
            </a:br>
            <a:r>
              <a:rPr lang="hr-HR" sz="5400" i="1" dirty="0"/>
              <a:t>Reci! </a:t>
            </a:r>
            <a:r>
              <a:rPr lang="hr-HR" sz="5400" i="1" dirty="0">
                <a:solidFill>
                  <a:srgbClr val="002060"/>
                </a:solidFill>
              </a:rPr>
              <a:t>Sag </a:t>
            </a:r>
            <a:r>
              <a:rPr lang="hr-HR" sz="5400" i="1" dirty="0" err="1">
                <a:solidFill>
                  <a:srgbClr val="002060"/>
                </a:solidFill>
              </a:rPr>
              <a:t>es</a:t>
            </a:r>
            <a:r>
              <a:rPr lang="hr-HR" sz="5400" i="1" dirty="0">
                <a:solidFill>
                  <a:srgbClr val="002060"/>
                </a:solidFill>
              </a:rPr>
              <a:t>. </a:t>
            </a:r>
            <a:r>
              <a:rPr lang="hr-HR" sz="5400" dirty="0">
                <a:solidFill>
                  <a:srgbClr val="002060"/>
                </a:solidFill>
              </a:rPr>
              <a:t/>
            </a:r>
            <a:br>
              <a:rPr lang="hr-HR" sz="5400" dirty="0">
                <a:solidFill>
                  <a:srgbClr val="002060"/>
                </a:solidFill>
              </a:rPr>
            </a:br>
            <a:r>
              <a:rPr lang="hr-HR" sz="5400" dirty="0">
                <a:solidFill>
                  <a:srgbClr val="002060"/>
                </a:solidFill>
              </a:rPr>
              <a:t/>
            </a:r>
            <a:br>
              <a:rPr lang="hr-HR" sz="5400" dirty="0">
                <a:solidFill>
                  <a:srgbClr val="002060"/>
                </a:solidFill>
              </a:rPr>
            </a:br>
            <a:r>
              <a:rPr lang="hr-HR" sz="5400" b="1" dirty="0">
                <a:solidFill>
                  <a:srgbClr val="FF0000"/>
                </a:solidFill>
              </a:rPr>
              <a:t>Am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>
                <a:solidFill>
                  <a:srgbClr val="FF0000"/>
                </a:solidFill>
              </a:rPr>
              <a:t>……..</a:t>
            </a:r>
            <a:endParaRPr lang="hr-HR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1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365123"/>
            <a:ext cx="11006254" cy="6180643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600" dirty="0"/>
              <a:t>U bilježnicu napiši datum i </a:t>
            </a:r>
            <a:r>
              <a:rPr lang="hr-HR" sz="3600" b="1" dirty="0"/>
              <a:t>prepiši</a:t>
            </a:r>
            <a:r>
              <a:rPr lang="hr-HR" sz="3600" dirty="0"/>
              <a:t> naslov i plan ploče </a:t>
            </a:r>
            <a:br>
              <a:rPr lang="hr-HR" sz="3600" dirty="0"/>
            </a:br>
            <a:r>
              <a:rPr lang="hr-HR" sz="3600" dirty="0"/>
              <a:t>sa zadnje stranice prezentacije!</a:t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b="1" dirty="0"/>
              <a:t>Dovrši odgovor na zadnje pitanje – </a:t>
            </a:r>
            <a:r>
              <a:rPr lang="hr-HR" sz="3600" dirty="0">
                <a:solidFill>
                  <a:srgbClr val="FF0000"/>
                </a:solidFill>
              </a:rPr>
              <a:t>ne trebaš mi ga slati</a:t>
            </a:r>
            <a:r>
              <a:rPr lang="hr-HR" sz="3600" b="1" dirty="0"/>
              <a:t>.</a:t>
            </a:r>
            <a:br>
              <a:rPr lang="hr-HR" sz="3600" b="1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>Zatim</a:t>
            </a:r>
            <a:r>
              <a:rPr lang="hr-HR" sz="3600" b="1" dirty="0"/>
              <a:t> klikni na poveznice </a:t>
            </a:r>
            <a:r>
              <a:rPr lang="hr-HR" sz="3600" dirty="0"/>
              <a:t>u </a:t>
            </a:r>
            <a:r>
              <a:rPr lang="hr-HR" sz="3600" dirty="0" smtClean="0"/>
              <a:t>prezentaciji i </a:t>
            </a:r>
            <a:r>
              <a:rPr lang="hr-HR" sz="3600" dirty="0"/>
              <a:t>riješi </a:t>
            </a:r>
            <a:r>
              <a:rPr lang="hr-HR" sz="3600" dirty="0">
                <a:solidFill>
                  <a:srgbClr val="FF0000"/>
                </a:solidFill>
              </a:rPr>
              <a:t>zadatke o </a:t>
            </a:r>
            <a:r>
              <a:rPr lang="hr-HR" sz="3600" dirty="0" smtClean="0">
                <a:solidFill>
                  <a:srgbClr val="FF0000"/>
                </a:solidFill>
              </a:rPr>
              <a:t>danima</a:t>
            </a:r>
            <a:r>
              <a:rPr lang="hr-HR" sz="3600" dirty="0" smtClean="0"/>
              <a:t>. </a:t>
            </a:r>
            <a:r>
              <a:rPr lang="hr-HR" sz="3600" dirty="0"/>
              <a:t>Tamo ćeš </a:t>
            </a:r>
            <a:r>
              <a:rPr lang="hr-HR" sz="3600" b="1" dirty="0"/>
              <a:t>čuti i izgovor </a:t>
            </a:r>
            <a:r>
              <a:rPr lang="hr-HR" sz="3600" dirty="0"/>
              <a:t>novih riječi</a:t>
            </a:r>
            <a:r>
              <a:rPr lang="hr-HR" sz="3600" b="1" dirty="0"/>
              <a:t>.</a:t>
            </a:r>
            <a:br>
              <a:rPr lang="hr-HR" sz="3600" b="1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>
                <a:solidFill>
                  <a:srgbClr val="FF0000"/>
                </a:solidFill>
              </a:rPr>
              <a:t>Ne šalji rješenja igre </a:t>
            </a:r>
            <a:r>
              <a:rPr lang="hr-HR" sz="3600" dirty="0"/>
              <a:t>– sam ih provjeri na kraju igre klikom na plavi gumb!</a:t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>Na kraju svega </a:t>
            </a:r>
            <a:r>
              <a:rPr lang="hr-HR" sz="3600" dirty="0" smtClean="0"/>
              <a:t>pošalji na mail </a:t>
            </a:r>
            <a:r>
              <a:rPr lang="hr-HR" sz="3600" dirty="0"/>
              <a:t>da si </a:t>
            </a:r>
            <a:r>
              <a:rPr lang="hr-HR" sz="3600" b="1" dirty="0" smtClean="0"/>
              <a:t>RIJEŠIO </a:t>
            </a:r>
            <a:r>
              <a:rPr lang="hr-HR" sz="3600" b="1" dirty="0"/>
              <a:t>/ </a:t>
            </a:r>
            <a:r>
              <a:rPr lang="hr-HR" sz="3600" b="1" dirty="0" smtClean="0"/>
              <a:t>RIJEŠILA </a:t>
            </a:r>
            <a:r>
              <a:rPr lang="hr-HR" sz="3600" b="1" dirty="0"/>
              <a:t>zadatak</a:t>
            </a:r>
            <a:r>
              <a:rPr lang="hr-HR" sz="3600" dirty="0"/>
              <a:t>.</a:t>
            </a:r>
            <a:br>
              <a:rPr lang="hr-HR" sz="3600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649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365123"/>
            <a:ext cx="11006254" cy="6180643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solidFill>
                  <a:srgbClr val="0070C0"/>
                </a:solidFill>
              </a:rPr>
              <a:t>Zadatak WOCHENTAGE 1</a:t>
            </a:r>
            <a:br>
              <a:rPr lang="hr-HR" sz="3600" b="1" dirty="0">
                <a:solidFill>
                  <a:srgbClr val="0070C0"/>
                </a:solidFill>
              </a:rPr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200" dirty="0"/>
              <a:t>Za igru na računalu klikni na poveznicu ili je kopiraj i </a:t>
            </a:r>
            <a:r>
              <a:rPr lang="hr-HR" sz="3200" dirty="0" err="1"/>
              <a:t>uguglaj</a:t>
            </a:r>
            <a:r>
              <a:rPr lang="hr-HR" sz="3200" dirty="0"/>
              <a:t>:</a:t>
            </a:r>
            <a:br>
              <a:rPr lang="hr-HR" sz="3200" dirty="0"/>
            </a:br>
            <a:r>
              <a:rPr lang="hr-HR" sz="3200" dirty="0">
                <a:hlinkClick r:id="rId2"/>
              </a:rPr>
              <a:t>https://learningapps.org/view10693226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>Za igru na mobitelu očitaj kod</a:t>
            </a:r>
            <a:br>
              <a:rPr lang="hr-HR" sz="3200" dirty="0"/>
            </a:br>
            <a:r>
              <a:rPr lang="hr-HR" sz="3200" dirty="0"/>
              <a:t>pomoću instalirane aplikacije QR </a:t>
            </a:r>
            <a:r>
              <a:rPr lang="hr-HR" sz="3200" dirty="0" err="1"/>
              <a:t>Code</a:t>
            </a:r>
            <a:r>
              <a:rPr lang="hr-HR" sz="3200" dirty="0"/>
              <a:t> </a:t>
            </a:r>
            <a:r>
              <a:rPr lang="hr-HR" sz="3200" dirty="0" err="1"/>
              <a:t>Reader</a:t>
            </a:r>
            <a:r>
              <a:rPr lang="hr-HR" sz="3200" dirty="0"/>
              <a:t>: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0ED1298-6CED-4ABA-ABDA-AEDE64AA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3990975"/>
            <a:ext cx="23145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4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365123"/>
            <a:ext cx="11006254" cy="6180643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solidFill>
                  <a:srgbClr val="0070C0"/>
                </a:solidFill>
              </a:rPr>
              <a:t>Zadatak WOCHENTAGE 2</a:t>
            </a:r>
            <a:br>
              <a:rPr lang="hr-HR" sz="3600" b="1" dirty="0">
                <a:solidFill>
                  <a:srgbClr val="0070C0"/>
                </a:solidFill>
              </a:rPr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200" dirty="0"/>
              <a:t>Za igru na računalu klikni na poveznicu ili je kopiraj i </a:t>
            </a:r>
            <a:r>
              <a:rPr lang="hr-HR" sz="3200" dirty="0" err="1"/>
              <a:t>uguglaj</a:t>
            </a:r>
            <a:r>
              <a:rPr lang="hr-HR" sz="3200" dirty="0"/>
              <a:t>:</a:t>
            </a:r>
            <a:br>
              <a:rPr lang="hr-HR" sz="3200" dirty="0"/>
            </a:br>
            <a:r>
              <a:rPr lang="hr-HR" sz="3200" dirty="0">
                <a:hlinkClick r:id="rId2"/>
              </a:rPr>
              <a:t>https://learningapps.org/view10693818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>Za igru na mobitelu očitaj kod</a:t>
            </a:r>
            <a:br>
              <a:rPr lang="hr-HR" sz="3200" dirty="0"/>
            </a:br>
            <a:r>
              <a:rPr lang="hr-HR" sz="3200" dirty="0"/>
              <a:t>pomoću instalirane aplikacije QR </a:t>
            </a:r>
            <a:r>
              <a:rPr lang="hr-HR" sz="3200" dirty="0" err="1"/>
              <a:t>Code</a:t>
            </a:r>
            <a:r>
              <a:rPr lang="hr-HR" sz="3200" dirty="0"/>
              <a:t> </a:t>
            </a:r>
            <a:r>
              <a:rPr lang="hr-HR" sz="3200" dirty="0" err="1"/>
              <a:t>Reader</a:t>
            </a:r>
            <a:r>
              <a:rPr lang="hr-HR" sz="3200" dirty="0"/>
              <a:t>: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F88CBB-5E70-4178-AC68-43FCAA2A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81450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365123"/>
            <a:ext cx="11006254" cy="6180643"/>
          </a:xfrm>
          <a:solidFill>
            <a:schemeClr val="bg1"/>
          </a:soli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rgbClr val="0070C0"/>
                </a:solidFill>
              </a:rPr>
              <a:t/>
            </a:r>
            <a:br>
              <a:rPr lang="hr-HR" sz="3600" b="1" dirty="0">
                <a:solidFill>
                  <a:srgbClr val="0070C0"/>
                </a:solidFill>
              </a:rPr>
            </a:br>
            <a:r>
              <a:rPr lang="hr-HR" sz="4800" b="1" dirty="0"/>
              <a:t>Sada redom naglas nabroji dane u tjednu!</a:t>
            </a:r>
            <a:br>
              <a:rPr lang="hr-HR" sz="4800" b="1" dirty="0"/>
            </a:br>
            <a:r>
              <a:rPr lang="hr-HR" sz="4800" b="1" dirty="0"/>
              <a:t/>
            </a:r>
            <a:br>
              <a:rPr lang="hr-HR" sz="4800" b="1" dirty="0"/>
            </a:br>
            <a:r>
              <a:rPr lang="hr-HR" sz="3600" b="1" dirty="0" err="1">
                <a:solidFill>
                  <a:srgbClr val="0070C0"/>
                </a:solidFill>
              </a:rPr>
              <a:t>Die</a:t>
            </a:r>
            <a:r>
              <a:rPr lang="hr-HR" sz="3600" b="1" dirty="0">
                <a:solidFill>
                  <a:srgbClr val="0070C0"/>
                </a:solidFill>
              </a:rPr>
              <a:t> </a:t>
            </a:r>
            <a:r>
              <a:rPr lang="hr-HR" sz="3600" b="1" dirty="0" err="1">
                <a:solidFill>
                  <a:srgbClr val="0070C0"/>
                </a:solidFill>
              </a:rPr>
              <a:t>Wochentage</a:t>
            </a:r>
            <a:r>
              <a:rPr lang="hr-HR" sz="3600" b="1" dirty="0">
                <a:solidFill>
                  <a:srgbClr val="0070C0"/>
                </a:solidFill>
              </a:rPr>
              <a:t> </a:t>
            </a:r>
            <a:r>
              <a:rPr lang="hr-HR" sz="3600" b="1" dirty="0" err="1">
                <a:solidFill>
                  <a:srgbClr val="0070C0"/>
                </a:solidFill>
              </a:rPr>
              <a:t>hei</a:t>
            </a:r>
            <a:r>
              <a:rPr lang="de-DE" sz="3600" b="1" dirty="0" err="1">
                <a:solidFill>
                  <a:srgbClr val="0070C0"/>
                </a:solidFill>
              </a:rPr>
              <a:t>ßen</a:t>
            </a:r>
            <a:r>
              <a:rPr lang="de-DE" sz="3600" b="1" dirty="0">
                <a:solidFill>
                  <a:srgbClr val="0070C0"/>
                </a:solidFill>
              </a:rPr>
              <a:t>: Montag, ….</a:t>
            </a:r>
            <a:r>
              <a:rPr lang="hr-HR" sz="3600"/>
              <a:t/>
            </a:r>
            <a:br>
              <a:rPr lang="hr-HR" sz="3600"/>
            </a:br>
            <a:r>
              <a:rPr lang="hr-HR" sz="3600"/>
              <a:t/>
            </a:r>
            <a:br>
              <a:rPr lang="hr-HR" sz="3600"/>
            </a:br>
            <a:r>
              <a:rPr lang="hr-HR" dirty="0"/>
              <a:t/>
            </a:r>
            <a:br>
              <a:rPr lang="hr-HR" dirty="0"/>
            </a:br>
            <a:r>
              <a:rPr lang="de-DE" sz="4800" b="1" dirty="0"/>
              <a:t>Na </a:t>
            </a:r>
            <a:r>
              <a:rPr lang="de-DE" sz="4800" b="1" dirty="0" err="1"/>
              <a:t>kraju</a:t>
            </a:r>
            <a:r>
              <a:rPr lang="de-DE" sz="4800" b="1" dirty="0"/>
              <a:t> </a:t>
            </a:r>
            <a:r>
              <a:rPr lang="de-DE" sz="4800" b="1" dirty="0" err="1"/>
              <a:t>reci</a:t>
            </a:r>
            <a:r>
              <a:rPr lang="de-DE" sz="4800" b="1" dirty="0"/>
              <a:t> </a:t>
            </a:r>
            <a:r>
              <a:rPr lang="hr-HR" sz="4800" b="1" dirty="0"/>
              <a:t>š</a:t>
            </a:r>
            <a:r>
              <a:rPr lang="de-DE" sz="4800" b="1" dirty="0" err="1"/>
              <a:t>to</a:t>
            </a:r>
            <a:r>
              <a:rPr lang="de-DE" sz="4800" b="1" dirty="0"/>
              <a:t> </a:t>
            </a:r>
            <a:r>
              <a:rPr lang="de-DE" sz="4800" b="1" dirty="0" err="1"/>
              <a:t>su</a:t>
            </a:r>
            <a:r>
              <a:rPr lang="de-DE" sz="4800" b="1" dirty="0"/>
              <a:t> </a:t>
            </a:r>
            <a:r>
              <a:rPr lang="hr-HR" sz="4800" b="1" dirty="0"/>
              <a:t>subota i nedjelja zajedno</a:t>
            </a:r>
            <a:r>
              <a:rPr lang="de-DE" sz="4800" b="1" dirty="0"/>
              <a:t>!</a:t>
            </a:r>
            <a:r>
              <a:rPr lang="hr-HR" sz="4800" b="1" dirty="0"/>
              <a:t/>
            </a:r>
            <a:br>
              <a:rPr lang="hr-HR" sz="4800" b="1" dirty="0"/>
            </a:b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432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365124"/>
            <a:ext cx="11006254" cy="30638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5400" dirty="0"/>
              <a:t>Jedan tjedan ima sedam dana.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hr-HR" sz="5400" dirty="0"/>
              <a:t/>
            </a:r>
            <a:br>
              <a:rPr lang="hr-HR" sz="5400" dirty="0"/>
            </a:br>
            <a:r>
              <a:rPr lang="hr-HR" sz="5400" b="1" dirty="0" err="1">
                <a:solidFill>
                  <a:srgbClr val="002060"/>
                </a:solidFill>
              </a:rPr>
              <a:t>Eine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 err="1">
                <a:solidFill>
                  <a:srgbClr val="002060"/>
                </a:solidFill>
              </a:rPr>
              <a:t>Woche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 err="1">
                <a:solidFill>
                  <a:srgbClr val="002060"/>
                </a:solidFill>
              </a:rPr>
              <a:t>hat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 err="1">
                <a:solidFill>
                  <a:srgbClr val="002060"/>
                </a:solidFill>
              </a:rPr>
              <a:t>sieben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 err="1">
                <a:solidFill>
                  <a:srgbClr val="002060"/>
                </a:solidFill>
              </a:rPr>
              <a:t>Tage</a:t>
            </a:r>
            <a:r>
              <a:rPr lang="hr-HR" sz="5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8C0CBF-9B25-4E16-A78D-AB9AE334B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2634" y="3601843"/>
            <a:ext cx="5698273" cy="30638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>
                <a:solidFill>
                  <a:srgbClr val="0070C0"/>
                </a:solidFill>
              </a:rPr>
              <a:t>der</a:t>
            </a:r>
            <a:r>
              <a:rPr lang="hr-HR" dirty="0"/>
              <a:t> Tag, -e – dan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>
                <a:solidFill>
                  <a:srgbClr val="0070C0"/>
                </a:solidFill>
              </a:rPr>
              <a:t>der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dirty="0" err="1"/>
              <a:t>Wochentag</a:t>
            </a:r>
            <a:r>
              <a:rPr lang="hr-HR" dirty="0"/>
              <a:t>, -e – dan u tjednu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>
                <a:solidFill>
                  <a:srgbClr val="FF0000"/>
                </a:solidFill>
              </a:rPr>
              <a:t>die</a:t>
            </a:r>
            <a:r>
              <a:rPr lang="hr-HR" b="1" dirty="0"/>
              <a:t> </a:t>
            </a:r>
            <a:r>
              <a:rPr lang="hr-HR" dirty="0" err="1"/>
              <a:t>Woche</a:t>
            </a:r>
            <a:r>
              <a:rPr lang="hr-HR" dirty="0"/>
              <a:t>, -n - tjedan</a:t>
            </a:r>
          </a:p>
        </p:txBody>
      </p:sp>
    </p:spTree>
    <p:extLst>
      <p:ext uri="{BB962C8B-B14F-4D97-AF65-F5344CB8AC3E}">
        <p14:creationId xmlns:p14="http://schemas.microsoft.com/office/powerpoint/2010/main" val="421364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D72E5-758F-4C36-BB44-420F6E7C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269"/>
            <a:ext cx="10515600" cy="11931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Wochentage</a:t>
            </a:r>
            <a:r>
              <a:rPr lang="de-DE" dirty="0"/>
              <a:t/>
            </a:r>
            <a:br>
              <a:rPr lang="de-DE" dirty="0"/>
            </a:br>
            <a:r>
              <a:rPr lang="de-DE" sz="4000" dirty="0"/>
              <a:t>Dani u </a:t>
            </a:r>
            <a:r>
              <a:rPr lang="de-DE" sz="4000" dirty="0" err="1"/>
              <a:t>tjednu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5F712A-8FC0-4E51-BB23-7F971953E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9229"/>
            <a:ext cx="5573750" cy="505150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dirty="0">
                <a:solidFill>
                  <a:srgbClr val="0070C0"/>
                </a:solidFill>
              </a:rPr>
              <a:t>der</a:t>
            </a:r>
            <a:r>
              <a:rPr lang="de-DE" dirty="0">
                <a:solidFill>
                  <a:prstClr val="black"/>
                </a:solidFill>
              </a:rPr>
              <a:t> Tag, -e – </a:t>
            </a:r>
            <a:r>
              <a:rPr lang="de-DE" dirty="0" err="1">
                <a:solidFill>
                  <a:prstClr val="black"/>
                </a:solidFill>
              </a:rPr>
              <a:t>dan</a:t>
            </a:r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dirty="0">
                <a:solidFill>
                  <a:srgbClr val="0070C0"/>
                </a:solidFill>
              </a:rPr>
              <a:t>der </a:t>
            </a:r>
            <a:r>
              <a:rPr lang="de-DE" dirty="0">
                <a:solidFill>
                  <a:prstClr val="black"/>
                </a:solidFill>
              </a:rPr>
              <a:t>Wochentag, -e – </a:t>
            </a:r>
            <a:r>
              <a:rPr lang="de-DE" dirty="0" err="1">
                <a:solidFill>
                  <a:prstClr val="black"/>
                </a:solidFill>
              </a:rPr>
              <a:t>dan</a:t>
            </a:r>
            <a:r>
              <a:rPr lang="de-DE" dirty="0">
                <a:solidFill>
                  <a:prstClr val="black"/>
                </a:solidFill>
              </a:rPr>
              <a:t> u </a:t>
            </a:r>
            <a:r>
              <a:rPr lang="de-DE" dirty="0" err="1">
                <a:solidFill>
                  <a:prstClr val="black"/>
                </a:solidFill>
              </a:rPr>
              <a:t>tjednu</a:t>
            </a:r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dirty="0">
                <a:solidFill>
                  <a:srgbClr val="FF0000"/>
                </a:solidFill>
              </a:rPr>
              <a:t>die </a:t>
            </a:r>
            <a:r>
              <a:rPr lang="de-DE" dirty="0">
                <a:solidFill>
                  <a:prstClr val="black"/>
                </a:solidFill>
              </a:rPr>
              <a:t>Woche, -n – </a:t>
            </a:r>
            <a:r>
              <a:rPr lang="de-DE" dirty="0" err="1">
                <a:solidFill>
                  <a:prstClr val="black"/>
                </a:solidFill>
              </a:rPr>
              <a:t>tjedan</a:t>
            </a:r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dirty="0" err="1">
                <a:solidFill>
                  <a:prstClr val="black"/>
                </a:solidFill>
              </a:rPr>
              <a:t>Eine</a:t>
            </a: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dirty="0" err="1">
                <a:solidFill>
                  <a:prstClr val="black"/>
                </a:solidFill>
              </a:rPr>
              <a:t>Woche</a:t>
            </a: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dirty="0" err="1">
                <a:solidFill>
                  <a:prstClr val="black"/>
                </a:solidFill>
              </a:rPr>
              <a:t>hat</a:t>
            </a: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dirty="0" err="1">
                <a:solidFill>
                  <a:prstClr val="black"/>
                </a:solidFill>
              </a:rPr>
              <a:t>sieben</a:t>
            </a: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dirty="0" err="1">
                <a:solidFill>
                  <a:prstClr val="black"/>
                </a:solidFill>
              </a:rPr>
              <a:t>Tage</a:t>
            </a:r>
            <a:r>
              <a:rPr lang="hr-HR" dirty="0">
                <a:solidFill>
                  <a:prstClr val="black"/>
                </a:solidFill>
              </a:rPr>
              <a:t>:</a:t>
            </a:r>
            <a:r>
              <a:rPr lang="de-DE" dirty="0">
                <a:solidFill>
                  <a:prstClr val="black"/>
                </a:solidFill>
              </a:rPr>
              <a:t> </a:t>
            </a:r>
            <a:endParaRPr lang="hr-HR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dirty="0"/>
              <a:t>1. Montag</a:t>
            </a:r>
          </a:p>
          <a:p>
            <a:pPr marL="0" indent="0">
              <a:buNone/>
            </a:pPr>
            <a:r>
              <a:rPr lang="de-DE" dirty="0"/>
              <a:t>2. Dienstag</a:t>
            </a:r>
          </a:p>
          <a:p>
            <a:pPr marL="0" indent="0">
              <a:buNone/>
            </a:pPr>
            <a:r>
              <a:rPr lang="de-DE" dirty="0"/>
              <a:t>3. Mittwoch</a:t>
            </a:r>
          </a:p>
          <a:p>
            <a:pPr marL="0" indent="0">
              <a:buNone/>
            </a:pPr>
            <a:r>
              <a:rPr lang="de-DE" dirty="0"/>
              <a:t>4. Donnerstag</a:t>
            </a:r>
          </a:p>
          <a:p>
            <a:pPr marL="0" indent="0">
              <a:buNone/>
            </a:pPr>
            <a:r>
              <a:rPr lang="de-DE" dirty="0"/>
              <a:t>5. Freitag</a:t>
            </a: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6.</a:t>
            </a:r>
            <a:r>
              <a:rPr lang="de-DE" dirty="0"/>
              <a:t> Samstag</a:t>
            </a: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7.</a:t>
            </a:r>
            <a:r>
              <a:rPr lang="de-DE" dirty="0"/>
              <a:t> Sonntag</a:t>
            </a:r>
          </a:p>
          <a:p>
            <a:pPr marL="0" lvl="0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7B2DE63-1AF0-4A4E-AF5C-58B1D3773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0302" y="1639229"/>
            <a:ext cx="4473498" cy="505150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de-DE" dirty="0"/>
              <a:t>Welcher Tag ist </a:t>
            </a:r>
            <a:r>
              <a:rPr lang="de-DE" b="1" dirty="0"/>
              <a:t>heute</a:t>
            </a:r>
            <a:r>
              <a:rPr lang="de-DE" dirty="0"/>
              <a:t>?</a:t>
            </a:r>
          </a:p>
          <a:p>
            <a:pPr marL="0" indent="0">
              <a:buNone/>
            </a:pPr>
            <a:r>
              <a:rPr lang="de-DE" dirty="0"/>
              <a:t>    Koji je </a:t>
            </a:r>
            <a:r>
              <a:rPr lang="de-DE" b="1" dirty="0" err="1"/>
              <a:t>danas</a:t>
            </a:r>
            <a:r>
              <a:rPr lang="de-DE" dirty="0"/>
              <a:t> </a:t>
            </a:r>
            <a:r>
              <a:rPr lang="de-DE" dirty="0" err="1"/>
              <a:t>dan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b="1" dirty="0"/>
              <a:t>Es</a:t>
            </a:r>
            <a:r>
              <a:rPr lang="de-DE" dirty="0"/>
              <a:t> ist Mittwoch.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b="1" dirty="0"/>
              <a:t>Heute</a:t>
            </a:r>
            <a:r>
              <a:rPr lang="de-DE" dirty="0"/>
              <a:t> ist Mittwoch.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Wann beginnt die Schule?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de-DE" b="1" dirty="0">
                <a:solidFill>
                  <a:srgbClr val="FF0000"/>
                </a:solidFill>
              </a:rPr>
              <a:t>Am</a:t>
            </a:r>
            <a:r>
              <a:rPr lang="de-DE" dirty="0"/>
              <a:t> Montag.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Wann endet die Schule?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de-DE" b="1" dirty="0">
                <a:solidFill>
                  <a:srgbClr val="FF0000"/>
                </a:solidFill>
              </a:rPr>
              <a:t>Am .....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04E39C0-29AF-40ED-A1B1-45A152DBD879}"/>
              </a:ext>
            </a:extLst>
          </p:cNvPr>
          <p:cNvSpPr txBox="1"/>
          <p:nvPr/>
        </p:nvSpPr>
        <p:spPr>
          <a:xfrm>
            <a:off x="2620769" y="5561207"/>
            <a:ext cx="3389042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/>
              <a:t>→   </a:t>
            </a:r>
            <a:r>
              <a:rPr lang="de-DE" sz="2800" dirty="0">
                <a:solidFill>
                  <a:srgbClr val="00B050"/>
                </a:solidFill>
              </a:rPr>
              <a:t>das</a:t>
            </a:r>
            <a:r>
              <a:rPr lang="de-DE" sz="2800" dirty="0"/>
              <a:t> Wochenende</a:t>
            </a:r>
            <a:endParaRPr lang="hr-HR" sz="2800" dirty="0"/>
          </a:p>
          <a:p>
            <a:r>
              <a:rPr lang="hr-HR" sz="2800" dirty="0"/>
              <a:t>           </a:t>
            </a:r>
            <a:r>
              <a:rPr lang="de-DE" sz="2800" dirty="0">
                <a:solidFill>
                  <a:prstClr val="black"/>
                </a:solidFill>
              </a:rPr>
              <a:t>–</a:t>
            </a:r>
            <a:r>
              <a:rPr lang="hr-HR" sz="2800" dirty="0"/>
              <a:t> vikend</a:t>
            </a:r>
          </a:p>
        </p:txBody>
      </p:sp>
    </p:spTree>
    <p:extLst>
      <p:ext uri="{BB962C8B-B14F-4D97-AF65-F5344CB8AC3E}">
        <p14:creationId xmlns:p14="http://schemas.microsoft.com/office/powerpoint/2010/main" val="292649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7200" dirty="0"/>
              <a:t>Dani u tjednu zovu se: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b="1" dirty="0" err="1">
                <a:solidFill>
                  <a:srgbClr val="002060"/>
                </a:solidFill>
              </a:rPr>
              <a:t>Die</a:t>
            </a:r>
            <a:r>
              <a:rPr lang="hr-HR" sz="7200" b="1" dirty="0">
                <a:solidFill>
                  <a:srgbClr val="002060"/>
                </a:solidFill>
              </a:rPr>
              <a:t> </a:t>
            </a:r>
            <a:r>
              <a:rPr lang="hr-HR" sz="7200" b="1" dirty="0" err="1">
                <a:solidFill>
                  <a:srgbClr val="002060"/>
                </a:solidFill>
              </a:rPr>
              <a:t>Woche</a:t>
            </a:r>
            <a:r>
              <a:rPr lang="de-DE" sz="7200" b="1" dirty="0">
                <a:solidFill>
                  <a:srgbClr val="002060"/>
                </a:solidFill>
              </a:rPr>
              <a:t>n</a:t>
            </a:r>
            <a:r>
              <a:rPr lang="hr-HR" sz="7200" b="1" dirty="0" err="1">
                <a:solidFill>
                  <a:srgbClr val="002060"/>
                </a:solidFill>
              </a:rPr>
              <a:t>tage</a:t>
            </a:r>
            <a:r>
              <a:rPr lang="hr-HR" sz="7200" b="1" dirty="0">
                <a:solidFill>
                  <a:srgbClr val="002060"/>
                </a:solidFill>
              </a:rPr>
              <a:t> </a:t>
            </a:r>
            <a:r>
              <a:rPr lang="de-DE" sz="7200" b="1" dirty="0">
                <a:solidFill>
                  <a:srgbClr val="002060"/>
                </a:solidFill>
              </a:rPr>
              <a:t>heißen:</a:t>
            </a:r>
            <a:endParaRPr lang="hr-HR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de-DE" sz="7200" dirty="0" err="1"/>
              <a:t>ponedjeljak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de-DE" sz="9600" b="1" dirty="0">
                <a:solidFill>
                  <a:srgbClr val="FF0000"/>
                </a:solidFill>
              </a:rPr>
              <a:t>Mon</a:t>
            </a:r>
            <a:r>
              <a:rPr lang="de-DE" sz="9600" b="1" dirty="0">
                <a:solidFill>
                  <a:srgbClr val="002060"/>
                </a:solidFill>
              </a:rPr>
              <a:t>tag</a:t>
            </a:r>
            <a:endParaRPr lang="hr-HR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2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de-DE" sz="7200" dirty="0" err="1"/>
              <a:t>utorak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de-DE" sz="9600" b="1" dirty="0">
                <a:solidFill>
                  <a:srgbClr val="FF0000"/>
                </a:solidFill>
              </a:rPr>
              <a:t>Diens</a:t>
            </a:r>
            <a:r>
              <a:rPr lang="de-DE" sz="9600" b="1" dirty="0">
                <a:solidFill>
                  <a:srgbClr val="002060"/>
                </a:solidFill>
              </a:rPr>
              <a:t>tag</a:t>
            </a:r>
            <a:endParaRPr lang="hr-HR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8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de-DE" sz="7200" dirty="0" err="1"/>
              <a:t>srijeda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de-DE" sz="9600" b="1" dirty="0">
                <a:solidFill>
                  <a:srgbClr val="002060"/>
                </a:solidFill>
              </a:rPr>
              <a:t>Mittwoch</a:t>
            </a:r>
            <a:endParaRPr lang="hr-HR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7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7200" dirty="0"/>
              <a:t>četvrtak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de-DE" sz="9600" b="1" dirty="0">
                <a:solidFill>
                  <a:srgbClr val="FF0000"/>
                </a:solidFill>
              </a:rPr>
              <a:t>Donners</a:t>
            </a:r>
            <a:r>
              <a:rPr lang="de-DE" sz="9600" b="1" dirty="0">
                <a:solidFill>
                  <a:srgbClr val="002060"/>
                </a:solidFill>
              </a:rPr>
              <a:t>tag</a:t>
            </a:r>
            <a:endParaRPr lang="hr-HR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7200" dirty="0"/>
              <a:t>petak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9600" b="1" dirty="0" err="1">
                <a:solidFill>
                  <a:srgbClr val="FF0000"/>
                </a:solidFill>
              </a:rPr>
              <a:t>Frei</a:t>
            </a:r>
            <a:r>
              <a:rPr lang="de-DE" sz="9600" b="1" dirty="0">
                <a:solidFill>
                  <a:srgbClr val="002060"/>
                </a:solidFill>
              </a:rPr>
              <a:t>tag</a:t>
            </a:r>
            <a:endParaRPr lang="hr-HR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3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6088-26F1-4B42-9500-D7D99C2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hr-HR" sz="7200" dirty="0"/>
              <a:t>subota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9600" b="1" dirty="0" err="1">
                <a:solidFill>
                  <a:srgbClr val="FF0000"/>
                </a:solidFill>
              </a:rPr>
              <a:t>Sams</a:t>
            </a:r>
            <a:r>
              <a:rPr lang="hr-HR" sz="9600" b="1" dirty="0" err="1">
                <a:solidFill>
                  <a:srgbClr val="002060"/>
                </a:solidFill>
              </a:rPr>
              <a:t>tag</a:t>
            </a:r>
            <a:endParaRPr lang="hr-HR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50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168</Words>
  <Application>Microsoft Office PowerPoint</Application>
  <PresentationFormat>Široki zaslon</PresentationFormat>
  <Paragraphs>52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WOCHENTAGE </vt:lpstr>
      <vt:lpstr>Jedan tjedan ima sedam dana.  Eine Woche hat sieben Tage.</vt:lpstr>
      <vt:lpstr>Dani u tjednu zovu se:  Die Wochentage heißen:</vt:lpstr>
      <vt:lpstr>ponedjeljak  Montag</vt:lpstr>
      <vt:lpstr>utorak  Dienstag</vt:lpstr>
      <vt:lpstr>srijeda  Mittwoch</vt:lpstr>
      <vt:lpstr>četvrtak  Donnerstag</vt:lpstr>
      <vt:lpstr>petak  Freitag</vt:lpstr>
      <vt:lpstr>subota  Samstag</vt:lpstr>
      <vt:lpstr>nedjelja  Sonntag</vt:lpstr>
      <vt:lpstr>Subota i nedjelja su  vikend.  Samstag und Sonntag sind  das Wochenende.</vt:lpstr>
      <vt:lpstr>Koji je danas dan? Welcher Tag ist heute?  </vt:lpstr>
      <vt:lpstr>Srijeda je. Es ist Mittwoch.   Danas je srijeda. Heute ist Mittwoch.</vt:lpstr>
      <vt:lpstr>Kada počinje škola? Wann beginnt die Schule?   Škola počinje u ponedjeljak. Die Schule beginnt am Montag.</vt:lpstr>
      <vt:lpstr>A kada završava škola? Und wann endet die Schule?   Reci! Sag es.   Am ……..</vt:lpstr>
      <vt:lpstr>    U bilježnicu napiši datum i prepiši naslov i plan ploče  sa zadnje stranice prezentacije!  Dovrši odgovor na zadnje pitanje – ne trebaš mi ga slati.  Zatim klikni na poveznice u prezentaciji i riješi zadatke o danima. Tamo ćeš čuti i izgovor novih riječi.  Ne šalji rješenja igre – sam ih provjeri na kraju igre klikom na plavi gumb!  Na kraju svega pošalji na mail da si RIJEŠIO / RIJEŠILA zadatak.    </vt:lpstr>
      <vt:lpstr>Zadatak WOCHENTAGE 1  Za igru na računalu klikni na poveznicu ili je kopiraj i uguglaj: https://learningapps.org/view10693226  Za igru na mobitelu očitaj kod pomoću instalirane aplikacije QR Code Reader:     </vt:lpstr>
      <vt:lpstr>Zadatak WOCHENTAGE 2  Za igru na računalu klikni na poveznicu ili je kopiraj i uguglaj: https://learningapps.org/view10693818  Za igru na mobitelu očitaj kod pomoću instalirane aplikacije QR Code Reader:     </vt:lpstr>
      <vt:lpstr> Sada redom naglas nabroji dane u tjednu!  Die Wochentage heißen: Montag, ….   Na kraju reci što su subota i nedjelja zajedno!  </vt:lpstr>
      <vt:lpstr>Wochentage Dani u tjednu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WOCHENTAGE</dc:title>
  <dc:creator>Alma Kalinski</dc:creator>
  <cp:lastModifiedBy>Korisnik</cp:lastModifiedBy>
  <cp:revision>100</cp:revision>
  <dcterms:created xsi:type="dcterms:W3CDTF">2020-04-11T05:00:51Z</dcterms:created>
  <dcterms:modified xsi:type="dcterms:W3CDTF">2020-05-06T07:57:02Z</dcterms:modified>
</cp:coreProperties>
</file>